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64" r:id="rId2"/>
    <p:sldId id="257" r:id="rId3"/>
    <p:sldId id="263" r:id="rId4"/>
    <p:sldId id="258" r:id="rId5"/>
    <p:sldId id="259" r:id="rId6"/>
    <p:sldId id="269" r:id="rId7"/>
    <p:sldId id="268" r:id="rId8"/>
    <p:sldId id="260" r:id="rId9"/>
    <p:sldId id="261" r:id="rId10"/>
    <p:sldId id="265" r:id="rId11"/>
    <p:sldId id="274" r:id="rId12"/>
    <p:sldId id="266" r:id="rId13"/>
    <p:sldId id="267" r:id="rId14"/>
    <p:sldId id="271" r:id="rId15"/>
    <p:sldId id="278" r:id="rId16"/>
    <p:sldId id="279" r:id="rId17"/>
    <p:sldId id="272" r:id="rId18"/>
    <p:sldId id="275" r:id="rId19"/>
    <p:sldId id="284" r:id="rId20"/>
    <p:sldId id="277" r:id="rId21"/>
    <p:sldId id="281" r:id="rId22"/>
    <p:sldId id="282" r:id="rId23"/>
    <p:sldId id="283" r:id="rId24"/>
    <p:sldId id="285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79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4A0D4-730D-4569-957D-36234899C151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46710-8A5D-42E2-A2C9-59AF2A59A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072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46710-8A5D-42E2-A2C9-59AF2A59A54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073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rgbClr val="F4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2C1427-43EE-43ED-BE50-CF60D13501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00134" y="1046163"/>
            <a:ext cx="7575966" cy="2387600"/>
          </a:xfrm>
        </p:spPr>
        <p:txBody>
          <a:bodyPr anchor="b">
            <a:normAutofit/>
          </a:bodyPr>
          <a:lstStyle>
            <a:lvl1pPr algn="ctr">
              <a:defRPr sz="6600" b="1">
                <a:solidFill>
                  <a:schemeClr val="accent4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7BFEB07-A63D-4D7B-935A-904D8A3B5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2604" y="4169569"/>
            <a:ext cx="7575966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ABBC33-13D4-47F5-802C-7F7320677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C994-1520-4FD5-9BA5-99F2D04D71F7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FE972A-4C06-4479-81BF-51C0B3005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1D3AD-EFD5-4BCD-BAF6-9939495A4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3501-751E-464E-AFD5-A1D3A3ACF6A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41DCE3F2-F830-4C23-ADD5-662F32D6CB2B}"/>
              </a:ext>
            </a:extLst>
          </p:cNvPr>
          <p:cNvSpPr/>
          <p:nvPr/>
        </p:nvSpPr>
        <p:spPr>
          <a:xfrm>
            <a:off x="-610896" y="954088"/>
            <a:ext cx="5011030" cy="5143500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04550D01-37FE-441A-87D4-D518784BBFD8}"/>
              </a:ext>
            </a:extLst>
          </p:cNvPr>
          <p:cNvSpPr/>
          <p:nvPr/>
        </p:nvSpPr>
        <p:spPr>
          <a:xfrm>
            <a:off x="-521348" y="-521348"/>
            <a:ext cx="1042696" cy="10426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23205E39-F76C-4724-A40E-3A1FCDF895D5}"/>
              </a:ext>
            </a:extLst>
          </p:cNvPr>
          <p:cNvSpPr/>
          <p:nvPr/>
        </p:nvSpPr>
        <p:spPr>
          <a:xfrm>
            <a:off x="11803586" y="2051050"/>
            <a:ext cx="1974850" cy="19748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8560973-55A7-4164-90D6-9B84243EC90C}"/>
              </a:ext>
            </a:extLst>
          </p:cNvPr>
          <p:cNvSpPr/>
          <p:nvPr/>
        </p:nvSpPr>
        <p:spPr>
          <a:xfrm>
            <a:off x="-305448" y="4861216"/>
            <a:ext cx="1042696" cy="1042696"/>
          </a:xfrm>
          <a:prstGeom prst="ellipse">
            <a:avLst/>
          </a:prstGeom>
          <a:solidFill>
            <a:srgbClr val="F9B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38349694-22A7-48DF-9C54-45A14B96C43E}"/>
              </a:ext>
            </a:extLst>
          </p:cNvPr>
          <p:cNvSpPr/>
          <p:nvPr/>
        </p:nvSpPr>
        <p:spPr>
          <a:xfrm>
            <a:off x="4723752" y="6458889"/>
            <a:ext cx="826148" cy="826148"/>
          </a:xfrm>
          <a:prstGeom prst="ellipse">
            <a:avLst/>
          </a:prstGeom>
          <a:solidFill>
            <a:srgbClr val="F9B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D9D1D2E9-768C-42A7-A023-09323FF2BED3}"/>
              </a:ext>
            </a:extLst>
          </p:cNvPr>
          <p:cNvSpPr/>
          <p:nvPr/>
        </p:nvSpPr>
        <p:spPr>
          <a:xfrm>
            <a:off x="5682926" y="6444926"/>
            <a:ext cx="826148" cy="826148"/>
          </a:xfrm>
          <a:prstGeom prst="ellipse">
            <a:avLst/>
          </a:prstGeom>
          <a:solidFill>
            <a:srgbClr val="FF8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AEF6D256-07C7-4329-B6E1-D15C3EC9B325}"/>
              </a:ext>
            </a:extLst>
          </p:cNvPr>
          <p:cNvSpPr/>
          <p:nvPr/>
        </p:nvSpPr>
        <p:spPr>
          <a:xfrm>
            <a:off x="6642100" y="6444926"/>
            <a:ext cx="826148" cy="8261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8FE16EAC-09A0-42D3-9600-6293BFF52F5F}"/>
              </a:ext>
            </a:extLst>
          </p:cNvPr>
          <p:cNvSpPr/>
          <p:nvPr/>
        </p:nvSpPr>
        <p:spPr>
          <a:xfrm>
            <a:off x="3987060" y="3015926"/>
            <a:ext cx="826148" cy="8261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15CBA1E4-1573-44EA-8969-D03EAA68E5B4}"/>
              </a:ext>
            </a:extLst>
          </p:cNvPr>
          <p:cNvSpPr/>
          <p:nvPr/>
        </p:nvSpPr>
        <p:spPr>
          <a:xfrm>
            <a:off x="10760890" y="123177"/>
            <a:ext cx="1042696" cy="1042696"/>
          </a:xfrm>
          <a:prstGeom prst="ellipse">
            <a:avLst/>
          </a:prstGeom>
          <a:solidFill>
            <a:srgbClr val="F9B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1F6FC629-D18E-4CB9-8EF9-DB780302E67D}"/>
              </a:ext>
            </a:extLst>
          </p:cNvPr>
          <p:cNvSpPr/>
          <p:nvPr/>
        </p:nvSpPr>
        <p:spPr>
          <a:xfrm>
            <a:off x="4593512" y="-1537283"/>
            <a:ext cx="6417388" cy="6417388"/>
          </a:xfrm>
          <a:prstGeom prst="ellipse">
            <a:avLst/>
          </a:prstGeom>
          <a:noFill/>
          <a:ln>
            <a:solidFill>
              <a:schemeClr val="accent3"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C632240E-001E-4F6D-A1C3-CA4F061E26B8}"/>
              </a:ext>
            </a:extLst>
          </p:cNvPr>
          <p:cNvSpPr/>
          <p:nvPr/>
        </p:nvSpPr>
        <p:spPr>
          <a:xfrm>
            <a:off x="5532939" y="3332162"/>
            <a:ext cx="6064110" cy="6064110"/>
          </a:xfrm>
          <a:prstGeom prst="ellipse">
            <a:avLst/>
          </a:prstGeom>
          <a:noFill/>
          <a:ln>
            <a:solidFill>
              <a:schemeClr val="accent2"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F9C98EA7-A050-4121-8572-673BCFB35457}"/>
              </a:ext>
            </a:extLst>
          </p:cNvPr>
          <p:cNvSpPr/>
          <p:nvPr/>
        </p:nvSpPr>
        <p:spPr>
          <a:xfrm>
            <a:off x="4723752" y="-2125323"/>
            <a:ext cx="2502640" cy="25026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10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7ACBB82-EA11-4454-826C-FC7BC2B83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C994-1520-4FD5-9BA5-99F2D04D71F7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A38D586-BBBA-40D4-9389-338EB8E8E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D384E96-4ED3-4D8F-895B-F8D9BAF22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3501-751E-464E-AFD5-A1D3A3ACF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803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F5B5B1-3264-43AD-A8F6-F198C4298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47BC43-98B1-4256-951A-FEDD231C3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C4375B-3B74-4F6D-B22F-495E825A7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9F9369-CF18-4B83-9CAA-5142A5AB1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C994-1520-4FD5-9BA5-99F2D04D71F7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2EF962-9D69-4B68-8427-88C7A475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F9846F-83C0-40A8-9AE3-5C9AA683A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3501-751E-464E-AFD5-A1D3A3ACF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834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3401A3-57F7-48FA-BF55-3CA4E3702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BADF23-7770-4B0C-98A1-EFE8D23406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71D014-9FE5-4094-8833-69FAAC504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B3DDCA-EF19-4151-88F5-6C9258F60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C994-1520-4FD5-9BA5-99F2D04D71F7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CA0CBD-3DED-46B6-BFE1-B88D58AD2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2721B7-30EF-4254-B932-CC80420E8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3501-751E-464E-AFD5-A1D3A3ACF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972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B27CB-688C-409F-930C-F4EF96658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EBCBE4-64CF-4EBA-8996-E704174F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D5E669-FA7A-4C00-8D3D-97F49CAB1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C994-1520-4FD5-9BA5-99F2D04D71F7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9EBB5A-D6DE-49C4-9FB5-34D55FBA0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CA224B-FC3E-4F24-BFA0-94A072C5F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3501-751E-464E-AFD5-A1D3A3ACF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571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FB392FC-35F7-40C8-A5D8-E1606CA855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C62C8F-7D79-4E08-BD66-D6A389F359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7621C6-A4A0-440D-AB25-9838576E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C994-1520-4FD5-9BA5-99F2D04D71F7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F0E52C-4219-430D-92D4-C35BB979B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8F3CB5-4420-4FE1-9A19-00A5F5A3C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3501-751E-464E-AFD5-A1D3A3ACF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314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0AF54-CB49-4419-914F-7F6092CCF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4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C7BD07-BAA6-4A63-89C7-0479FABF3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654BCA-093E-471E-8942-104171B92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C994-1520-4FD5-9BA5-99F2D04D71F7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76E318-C272-49D1-8AEB-6EEB9EFA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B456E4-5366-4A6B-A747-CAFB1D4DB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3501-751E-464E-AFD5-A1D3A3ACF6A7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3A3CDAC9-9D60-48B9-A8EC-A9A5625147E8}"/>
              </a:ext>
            </a:extLst>
          </p:cNvPr>
          <p:cNvSpPr/>
          <p:nvPr/>
        </p:nvSpPr>
        <p:spPr>
          <a:xfrm>
            <a:off x="-521348" y="-521348"/>
            <a:ext cx="1042696" cy="10426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D5FDD172-A0D3-47D0-9661-83B7EFB922ED}"/>
              </a:ext>
            </a:extLst>
          </p:cNvPr>
          <p:cNvSpPr/>
          <p:nvPr/>
        </p:nvSpPr>
        <p:spPr>
          <a:xfrm>
            <a:off x="11803586" y="2051050"/>
            <a:ext cx="1974850" cy="19748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3AFDC9E4-FF48-46EB-9D27-0C8CCA691EBC}"/>
              </a:ext>
            </a:extLst>
          </p:cNvPr>
          <p:cNvSpPr/>
          <p:nvPr/>
        </p:nvSpPr>
        <p:spPr>
          <a:xfrm>
            <a:off x="-305448" y="4861216"/>
            <a:ext cx="1042696" cy="1042696"/>
          </a:xfrm>
          <a:prstGeom prst="ellipse">
            <a:avLst/>
          </a:prstGeom>
          <a:solidFill>
            <a:srgbClr val="F9B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C92FAB47-E810-4EEC-B2E8-0061E02049E4}"/>
              </a:ext>
            </a:extLst>
          </p:cNvPr>
          <p:cNvSpPr/>
          <p:nvPr/>
        </p:nvSpPr>
        <p:spPr>
          <a:xfrm>
            <a:off x="10760890" y="123177"/>
            <a:ext cx="1042696" cy="1042696"/>
          </a:xfrm>
          <a:prstGeom prst="ellipse">
            <a:avLst/>
          </a:prstGeom>
          <a:solidFill>
            <a:srgbClr val="F9B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8CA4391-1C4C-4283-ACF3-2CA576E57286}"/>
              </a:ext>
            </a:extLst>
          </p:cNvPr>
          <p:cNvSpPr/>
          <p:nvPr/>
        </p:nvSpPr>
        <p:spPr>
          <a:xfrm>
            <a:off x="4723752" y="-2125323"/>
            <a:ext cx="2502640" cy="25026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782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0AF54-CB49-4419-914F-7F6092CCF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4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3A3CDAC9-9D60-48B9-A8EC-A9A5625147E8}"/>
              </a:ext>
            </a:extLst>
          </p:cNvPr>
          <p:cNvSpPr/>
          <p:nvPr/>
        </p:nvSpPr>
        <p:spPr>
          <a:xfrm>
            <a:off x="-521348" y="-521348"/>
            <a:ext cx="1042696" cy="10426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D5FDD172-A0D3-47D0-9661-83B7EFB922ED}"/>
              </a:ext>
            </a:extLst>
          </p:cNvPr>
          <p:cNvSpPr/>
          <p:nvPr/>
        </p:nvSpPr>
        <p:spPr>
          <a:xfrm>
            <a:off x="11803586" y="2051050"/>
            <a:ext cx="1974850" cy="19748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3AFDC9E4-FF48-46EB-9D27-0C8CCA691EBC}"/>
              </a:ext>
            </a:extLst>
          </p:cNvPr>
          <p:cNvSpPr/>
          <p:nvPr/>
        </p:nvSpPr>
        <p:spPr>
          <a:xfrm>
            <a:off x="-305448" y="4861216"/>
            <a:ext cx="1042696" cy="1042696"/>
          </a:xfrm>
          <a:prstGeom prst="ellipse">
            <a:avLst/>
          </a:prstGeom>
          <a:solidFill>
            <a:srgbClr val="F9B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C92FAB47-E810-4EEC-B2E8-0061E02049E4}"/>
              </a:ext>
            </a:extLst>
          </p:cNvPr>
          <p:cNvSpPr/>
          <p:nvPr/>
        </p:nvSpPr>
        <p:spPr>
          <a:xfrm>
            <a:off x="10760890" y="123177"/>
            <a:ext cx="1042696" cy="1042696"/>
          </a:xfrm>
          <a:prstGeom prst="ellipse">
            <a:avLst/>
          </a:prstGeom>
          <a:solidFill>
            <a:srgbClr val="F9B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A444ABC0-100E-486E-B98A-C67CB082CDB2}"/>
              </a:ext>
            </a:extLst>
          </p:cNvPr>
          <p:cNvSpPr/>
          <p:nvPr/>
        </p:nvSpPr>
        <p:spPr>
          <a:xfrm>
            <a:off x="4723752" y="-2125323"/>
            <a:ext cx="2502640" cy="25026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058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0AF54-CB49-4419-914F-7F6092CCF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4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C7BD07-BAA6-4A63-89C7-0479FABF3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654BCA-093E-471E-8942-104171B92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C994-1520-4FD5-9BA5-99F2D04D71F7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76E318-C272-49D1-8AEB-6EEB9EFA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B456E4-5366-4A6B-A747-CAFB1D4DB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3501-751E-464E-AFD5-A1D3A3ACF6A7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3A3CDAC9-9D60-48B9-A8EC-A9A5625147E8}"/>
              </a:ext>
            </a:extLst>
          </p:cNvPr>
          <p:cNvSpPr/>
          <p:nvPr/>
        </p:nvSpPr>
        <p:spPr>
          <a:xfrm>
            <a:off x="-521348" y="-521348"/>
            <a:ext cx="1042696" cy="10426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D5FDD172-A0D3-47D0-9661-83B7EFB922ED}"/>
              </a:ext>
            </a:extLst>
          </p:cNvPr>
          <p:cNvSpPr/>
          <p:nvPr/>
        </p:nvSpPr>
        <p:spPr>
          <a:xfrm>
            <a:off x="11803586" y="2051050"/>
            <a:ext cx="1974850" cy="19748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3AFDC9E4-FF48-46EB-9D27-0C8CCA691EBC}"/>
              </a:ext>
            </a:extLst>
          </p:cNvPr>
          <p:cNvSpPr/>
          <p:nvPr/>
        </p:nvSpPr>
        <p:spPr>
          <a:xfrm>
            <a:off x="-305448" y="4861216"/>
            <a:ext cx="1042696" cy="1042696"/>
          </a:xfrm>
          <a:prstGeom prst="ellipse">
            <a:avLst/>
          </a:prstGeom>
          <a:solidFill>
            <a:srgbClr val="F9B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C92FAB47-E810-4EEC-B2E8-0061E02049E4}"/>
              </a:ext>
            </a:extLst>
          </p:cNvPr>
          <p:cNvSpPr/>
          <p:nvPr/>
        </p:nvSpPr>
        <p:spPr>
          <a:xfrm>
            <a:off x="10760890" y="123177"/>
            <a:ext cx="1042696" cy="1042696"/>
          </a:xfrm>
          <a:prstGeom prst="ellipse">
            <a:avLst/>
          </a:prstGeom>
          <a:solidFill>
            <a:srgbClr val="F9B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71BA39D3-775A-4C6E-8A08-A9A4829DCDCE}"/>
              </a:ext>
            </a:extLst>
          </p:cNvPr>
          <p:cNvSpPr/>
          <p:nvPr/>
        </p:nvSpPr>
        <p:spPr>
          <a:xfrm>
            <a:off x="4723752" y="-2125323"/>
            <a:ext cx="2502640" cy="25026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61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0AF54-CB49-4419-914F-7F6092CCF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4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C7BD07-BAA6-4A63-89C7-0479FABF3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654BCA-093E-471E-8942-104171B92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C994-1520-4FD5-9BA5-99F2D04D71F7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76E318-C272-49D1-8AEB-6EEB9EFA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B456E4-5366-4A6B-A747-CAFB1D4DB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3501-751E-464E-AFD5-A1D3A3ACF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205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FD69D8-EBFB-414C-A467-9A479756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A60A25-96DC-447B-B550-0F19DE697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9DBBDB-114D-4801-99D2-9C3101451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C994-1520-4FD5-9BA5-99F2D04D71F7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0BC4DE-4496-40C2-BE7B-B8C947ED2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ED51AC-3B8E-48EC-B28F-027F8AD99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3501-751E-464E-AFD5-A1D3A3ACF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682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15438-F5B1-428E-9AB7-2275F6114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E7D4D9-5E26-4E84-890D-137E59B2B7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005AFF-56AE-4F8F-B43E-A80412E32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F76DA3-7CD5-4567-81D1-F33B23D8A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C994-1520-4FD5-9BA5-99F2D04D71F7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381B17-A7BE-408E-815B-76C7517BE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B4FEC9-1C5E-4901-93AF-C13D7998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3501-751E-464E-AFD5-A1D3A3ACF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0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78A033-0249-4618-9AA0-DED860FF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8B9F40-BED2-49E1-9A0E-852ECF68F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390416-B82D-400C-AC91-902F30674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37DFED4-6462-4F13-A1E4-FAEE2A209F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0888EF-9E4C-425A-AA88-8C165111EB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643EBB3-BFFC-4009-ACCB-66361412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C994-1520-4FD5-9BA5-99F2D04D71F7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1AC6AE-9786-472E-9BAE-CB04AB155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DEBFF65-6640-47AB-9D26-C49798E7A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3501-751E-464E-AFD5-A1D3A3ACF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45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1D0E26-7FE6-493F-93F4-569B5C8FA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AE27546-8C98-48A9-A8CB-80DE4D874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C994-1520-4FD5-9BA5-99F2D04D71F7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1E338EB-E3C3-4355-AF38-940E913EB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D2315DA-3C54-49F2-9EDE-F0B80B691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3501-751E-464E-AFD5-A1D3A3ACF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649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presentation-creation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95EF21-AD98-4558-BCC5-A0BE2492B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396F8B-4446-4E20-A4A4-000C37931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F428E6-257E-4FD1-A374-425A1CD8A2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6C994-1520-4FD5-9BA5-99F2D04D71F7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20F35C-71C6-4178-B2B8-52B4C3438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72A9CE-D06C-47FF-858B-3AC63121B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D3501-751E-464E-AFD5-A1D3A3ACF6A7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>
            <a:hlinkClick r:id="rId16"/>
            <a:extLst>
              <a:ext uri="{FF2B5EF4-FFF2-40B4-BE49-F238E27FC236}">
                <a16:creationId xmlns:a16="http://schemas.microsoft.com/office/drawing/2014/main" id="{84663201-2880-4F38-800F-40D1127B833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4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5987" y="328579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Формирование речевой активности детей раннего возраста через театрализованную деятельность в условиях ДОУ и семьи.</a:t>
            </a: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5523722" y="4800329"/>
            <a:ext cx="6997959" cy="205767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Боярская Наталья Александровна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Перязева Наталья Вениаминовна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МБДОУ «Детский сад №210»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898"/>
            <a:ext cx="4176853" cy="385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76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799" y="14642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Куклы-</a:t>
            </a:r>
            <a:r>
              <a:rPr lang="ru-RU" dirty="0" err="1"/>
              <a:t>топотушки</a:t>
            </a:r>
            <a:endParaRPr lang="ru-RU" dirty="0"/>
          </a:p>
        </p:txBody>
      </p:sp>
      <p:pic>
        <p:nvPicPr>
          <p:cNvPr id="4" name="Содержимое 4" descr="f0ab4a20-c590-4a94-a484-76e8de29e8b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99935" y="2436643"/>
            <a:ext cx="5880071" cy="2649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5" descr="WhatsApp Image 2025-02-05 at 17.32.39.jpeg"/>
          <p:cNvPicPr>
            <a:picLocks noChangeAspect="1"/>
          </p:cNvPicPr>
          <p:nvPr/>
        </p:nvPicPr>
        <p:blipFill>
          <a:blip r:embed="rId3" cstate="print"/>
          <a:srcRect b="33627"/>
          <a:stretch>
            <a:fillRect/>
          </a:stretch>
        </p:blipFill>
        <p:spPr>
          <a:xfrm>
            <a:off x="7261668" y="1401593"/>
            <a:ext cx="3968181" cy="5158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4201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64618" cy="1325563"/>
          </a:xfrm>
        </p:spPr>
        <p:txBody>
          <a:bodyPr/>
          <a:lstStyle/>
          <a:p>
            <a:pPr algn="ctr"/>
            <a:r>
              <a:rPr lang="ru-RU" dirty="0"/>
              <a:t>Ведущая роль в театральной деятельности принадлежит педагогу</a:t>
            </a:r>
          </a:p>
        </p:txBody>
      </p:sp>
      <p:pic>
        <p:nvPicPr>
          <p:cNvPr id="4" name="Содержимое 4" descr="IMG_20210518_0921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00672" y="1933285"/>
            <a:ext cx="3476602" cy="4634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10434" y="2318172"/>
            <a:ext cx="5019867" cy="376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8452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Упражнения на развитие дыхания</a:t>
            </a:r>
          </a:p>
        </p:txBody>
      </p:sp>
      <p:pic>
        <p:nvPicPr>
          <p:cNvPr id="4" name="Содержимое 6" descr="IMG_20190219_075156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b="23759"/>
          <a:stretch/>
        </p:blipFill>
        <p:spPr>
          <a:xfrm>
            <a:off x="1423187" y="1959629"/>
            <a:ext cx="4254938" cy="4326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7" descr="IMG_20190219_075309.jpg"/>
          <p:cNvPicPr>
            <a:picLocks noChangeAspect="1"/>
          </p:cNvPicPr>
          <p:nvPr/>
        </p:nvPicPr>
        <p:blipFill rotWithShape="1">
          <a:blip r:embed="rId3" cstate="print"/>
          <a:srcRect b="17790"/>
          <a:stretch/>
        </p:blipFill>
        <p:spPr>
          <a:xfrm>
            <a:off x="6286501" y="1614196"/>
            <a:ext cx="4556906" cy="4994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6482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4853" y="58906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Игры с музыкальными инструментами</a:t>
            </a:r>
          </a:p>
        </p:txBody>
      </p:sp>
      <p:pic>
        <p:nvPicPr>
          <p:cNvPr id="4" name="Содержимое 4" descr="IMG_20190219_0913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35152" y="1993575"/>
            <a:ext cx="3513147" cy="4682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5" descr="IMG_20241120_155718_2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3385" y="2339374"/>
            <a:ext cx="4958035" cy="3718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779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/>
              <a:t>Читаем сказки и закрепляем в игре</a:t>
            </a:r>
            <a:endParaRPr lang="ru-RU" dirty="0"/>
          </a:p>
        </p:txBody>
      </p:sp>
      <p:pic>
        <p:nvPicPr>
          <p:cNvPr id="4" name="Содержимое 4" descr="IMG_20240124_102733_013.jpg">
            <a:extLst>
              <a:ext uri="{FF2B5EF4-FFF2-40B4-BE49-F238E27FC236}">
                <a16:creationId xmlns:a16="http://schemas.microsoft.com/office/drawing/2014/main" id="{1BEB42D2-85BE-0756-E5CF-AF00BD52B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62570" y="2294568"/>
            <a:ext cx="5597742" cy="4198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5" descr="IMG_20211124_094745.jpg">
            <a:extLst>
              <a:ext uri="{FF2B5EF4-FFF2-40B4-BE49-F238E27FC236}">
                <a16:creationId xmlns:a16="http://schemas.microsoft.com/office/drawing/2014/main" id="{0CA5A44D-A9BB-9C2E-C2BA-E9534DD755E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1458201"/>
            <a:ext cx="3834524" cy="5112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4993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27A01A-72B8-91C4-EE28-811B50C7E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/>
              <a:t>Игра  «Зеркальный куб»</a:t>
            </a:r>
            <a:endParaRPr lang="ru-RU" dirty="0"/>
          </a:p>
        </p:txBody>
      </p:sp>
      <p:pic>
        <p:nvPicPr>
          <p:cNvPr id="4" name="Содержимое 4" descr="IMG_20241015_161019_143.jpg">
            <a:extLst>
              <a:ext uri="{FF2B5EF4-FFF2-40B4-BE49-F238E27FC236}">
                <a16:creationId xmlns:a16="http://schemas.microsoft.com/office/drawing/2014/main" id="{54BC554C-1370-1E03-E414-3492F011E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81850" y="1650798"/>
            <a:ext cx="3787876" cy="5048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5" descr="IMG_20241015_160939_033.jpg">
            <a:extLst>
              <a:ext uri="{FF2B5EF4-FFF2-40B4-BE49-F238E27FC236}">
                <a16:creationId xmlns:a16="http://schemas.microsoft.com/office/drawing/2014/main" id="{DC34D0B3-270E-667A-34CD-A8D174AAA8C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9660" y="1919288"/>
            <a:ext cx="6098116" cy="4573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8124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5A7DB-B08C-6FB9-3F46-ED52A961C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708025"/>
            <a:ext cx="6743700" cy="6111875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Чтение произведений со звукоподражанием с использованием игрушки</a:t>
            </a:r>
            <a:br>
              <a:rPr lang="ru-RU" sz="4400" dirty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 (сочетание словесного и наглядного приёма) или Имитационные движения с элементами звукоподражания с похвалой </a:t>
            </a:r>
            <a:br>
              <a:rPr lang="ru-RU" sz="4400" dirty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(сочетание игрового и словесного приёма).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Содержимое 8" descr="IMG_20190219_091629.jpg">
            <a:extLst>
              <a:ext uri="{FF2B5EF4-FFF2-40B4-BE49-F238E27FC236}">
                <a16:creationId xmlns:a16="http://schemas.microsoft.com/office/drawing/2014/main" id="{97442FB6-2D5A-945A-5D96-1C0419BF5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226"/>
          <a:stretch>
            <a:fillRect/>
          </a:stretch>
        </p:blipFill>
        <p:spPr>
          <a:xfrm>
            <a:off x="7543800" y="1123951"/>
            <a:ext cx="4264612" cy="53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5958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011" y="166532"/>
            <a:ext cx="10968789" cy="1325563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Подвижные игры. «Зайка серенький»</a:t>
            </a:r>
            <a:endParaRPr lang="ru-RU" dirty="0"/>
          </a:p>
        </p:txBody>
      </p:sp>
      <p:pic>
        <p:nvPicPr>
          <p:cNvPr id="4" name="Содержимое 4" descr="IMG_20230222_105220_422.jpg">
            <a:extLst>
              <a:ext uri="{FF2B5EF4-FFF2-40B4-BE49-F238E27FC236}">
                <a16:creationId xmlns:a16="http://schemas.microsoft.com/office/drawing/2014/main" id="{17F92CB3-5CFF-AA34-2427-4BEEA93BE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052018" y="2963410"/>
            <a:ext cx="2844513" cy="3791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5" descr="IMG_20230222_105248_235.jpg">
            <a:extLst>
              <a:ext uri="{FF2B5EF4-FFF2-40B4-BE49-F238E27FC236}">
                <a16:creationId xmlns:a16="http://schemas.microsoft.com/office/drawing/2014/main" id="{2BB83DCF-349C-5C12-6587-75E2FC777C3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2241" y="1642563"/>
            <a:ext cx="2518984" cy="3358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Фото1163.jpg">
            <a:extLst>
              <a:ext uri="{FF2B5EF4-FFF2-40B4-BE49-F238E27FC236}">
                <a16:creationId xmlns:a16="http://schemas.microsoft.com/office/drawing/2014/main" id="{12B5EFE3-4CCC-73B7-329B-41E3969E869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81322" y="2963410"/>
            <a:ext cx="3960599" cy="2970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6411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7EBDDC-E30E-B094-863A-8FC6080C0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/>
              <a:t>Первое  знакомство со сказкой</a:t>
            </a:r>
            <a:endParaRPr lang="ru-RU" dirty="0"/>
          </a:p>
        </p:txBody>
      </p:sp>
      <p:pic>
        <p:nvPicPr>
          <p:cNvPr id="4" name="Содержимое 6" descr="IMG_3708.JPG">
            <a:extLst>
              <a:ext uri="{FF2B5EF4-FFF2-40B4-BE49-F238E27FC236}">
                <a16:creationId xmlns:a16="http://schemas.microsoft.com/office/drawing/2014/main" id="{C0424505-F226-7AC8-CEBF-6D388C14CC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79064" y="1690688"/>
            <a:ext cx="5987541" cy="4490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0906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3383D1-F9F6-D9B9-B173-A99CB2CE0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5136" y="2025649"/>
            <a:ext cx="5105401" cy="3829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24E63BF-5DA6-DC39-526A-14CCCE0991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387472"/>
            <a:ext cx="5664289" cy="4248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9448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2886" y="1116498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/>
              <a:t>Дети должны жить в мире красоты, игры, сказки,</a:t>
            </a:r>
          </a:p>
          <a:p>
            <a:pPr marL="0" indent="0" algn="ctr">
              <a:buNone/>
            </a:pPr>
            <a:r>
              <a:rPr lang="ru-RU" dirty="0"/>
              <a:t> музыки, рисунка, фантазии, творчества….</a:t>
            </a:r>
          </a:p>
          <a:p>
            <a:pPr marL="0" indent="0" algn="ctr">
              <a:buNone/>
            </a:pPr>
            <a:r>
              <a:rPr lang="ru-RU" dirty="0"/>
              <a:t> Присмотримся внимательно, какое место     </a:t>
            </a:r>
          </a:p>
          <a:p>
            <a:pPr marL="0" indent="0" algn="ctr">
              <a:buNone/>
            </a:pPr>
            <a:r>
              <a:rPr lang="ru-RU" dirty="0"/>
              <a:t> занимает игра в жизни ребенка, особенно в    </a:t>
            </a:r>
          </a:p>
          <a:p>
            <a:pPr marL="0" indent="0" algn="ctr">
              <a:buNone/>
            </a:pPr>
            <a:r>
              <a:rPr lang="ru-RU" dirty="0"/>
              <a:t> дошкольном возрасте. </a:t>
            </a:r>
          </a:p>
          <a:p>
            <a:pPr marL="0" indent="0" algn="ctr">
              <a:buNone/>
            </a:pPr>
            <a:r>
              <a:rPr lang="ru-RU" dirty="0"/>
              <a:t> Для него игра – это самое серьёзное дело.</a:t>
            </a:r>
          </a:p>
          <a:p>
            <a:pPr marL="0" indent="0" algn="ctr">
              <a:buNone/>
            </a:pPr>
            <a:r>
              <a:rPr lang="ru-RU" dirty="0"/>
              <a:t> В игре  раскрывается  перед детьми мир, </a:t>
            </a:r>
          </a:p>
          <a:p>
            <a:pPr marL="0" indent="0" algn="ctr">
              <a:buNone/>
            </a:pPr>
            <a:r>
              <a:rPr lang="ru-RU" dirty="0"/>
              <a:t>  раскрываются творческие способности личности.</a:t>
            </a:r>
          </a:p>
          <a:p>
            <a:pPr marL="0" indent="0" algn="ctr">
              <a:buNone/>
            </a:pPr>
            <a:r>
              <a:rPr lang="ru-RU" dirty="0"/>
              <a:t> Без игры нет и не может быть полноценного умственного развития.   </a:t>
            </a:r>
          </a:p>
          <a:p>
            <a:pPr marL="0" indent="0" algn="ctr">
              <a:buNone/>
            </a:pPr>
            <a:r>
              <a:rPr lang="ru-RU" dirty="0"/>
              <a:t>                                                          </a:t>
            </a:r>
          </a:p>
          <a:p>
            <a:pPr marL="0" indent="0" algn="ctr">
              <a:buNone/>
            </a:pPr>
            <a:r>
              <a:rPr lang="ru-RU" dirty="0"/>
              <a:t>                                                                                                      В.А. Сухомлинский </a:t>
            </a:r>
          </a:p>
        </p:txBody>
      </p:sp>
    </p:spTree>
    <p:extLst>
      <p:ext uri="{BB962C8B-B14F-4D97-AF65-F5344CB8AC3E}">
        <p14:creationId xmlns:p14="http://schemas.microsoft.com/office/powerpoint/2010/main" val="4246584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7FE4D1-B8F5-C111-D28D-CB33960F5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Теремок</a:t>
            </a:r>
          </a:p>
        </p:txBody>
      </p:sp>
      <p:pic>
        <p:nvPicPr>
          <p:cNvPr id="4" name="Объект 3" descr="IMG_20250203_091648_389.jpg">
            <a:extLst>
              <a:ext uri="{FF2B5EF4-FFF2-40B4-BE49-F238E27FC236}">
                <a16:creationId xmlns:a16="http://schemas.microsoft.com/office/drawing/2014/main" id="{56FE4971-7611-D581-2DCD-538258EB2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86748" y="1690688"/>
            <a:ext cx="5209252" cy="3905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250203_092018_746.jpg">
            <a:extLst>
              <a:ext uri="{FF2B5EF4-FFF2-40B4-BE49-F238E27FC236}">
                <a16:creationId xmlns:a16="http://schemas.microsoft.com/office/drawing/2014/main" id="{B74FD35D-192B-EBF8-1756-5737A965DFF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81191" y="2587625"/>
            <a:ext cx="5207001" cy="3905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5124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F4CEE7-EDA4-C189-F15D-892E7CEAD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Просмотр сказок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AE0795B-2DA9-AB0A-3215-40900D2FA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6169"/>
            <a:ext cx="5801197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E6C5C4-B1FA-7C17-F942-C79FB5BEFF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1" b="10731"/>
          <a:stretch/>
        </p:blipFill>
        <p:spPr>
          <a:xfrm>
            <a:off x="7730299" y="1952453"/>
            <a:ext cx="3623501" cy="4750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3564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88A3B-0DD8-7DA7-1D85-E68FE5BCF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Работа с родителями</a:t>
            </a:r>
          </a:p>
        </p:txBody>
      </p:sp>
      <p:pic>
        <p:nvPicPr>
          <p:cNvPr id="4" name="Рисунок 3" descr="WhatsApp Image 2025-01-22 at 13.18.19 (1).jpeg">
            <a:extLst>
              <a:ext uri="{FF2B5EF4-FFF2-40B4-BE49-F238E27FC236}">
                <a16:creationId xmlns:a16="http://schemas.microsoft.com/office/drawing/2014/main" id="{DC554171-09AB-482E-5A1E-41A90857D95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11558" b="17349"/>
          <a:stretch/>
        </p:blipFill>
        <p:spPr>
          <a:xfrm>
            <a:off x="986392" y="1599248"/>
            <a:ext cx="3531398" cy="4463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4C20A7-CF02-2945-E327-3EFADFC1CD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364" y="2094992"/>
            <a:ext cx="5759196" cy="3839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7277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FC1158-DDD6-0263-4004-E8460209C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Работа со сказками дома</a:t>
            </a:r>
          </a:p>
        </p:txBody>
      </p:sp>
      <p:pic>
        <p:nvPicPr>
          <p:cNvPr id="4" name="Содержимое 3" descr="WhatsApp Image 2025-01-22 at 17.33.48 (1).jpeg">
            <a:extLst>
              <a:ext uri="{FF2B5EF4-FFF2-40B4-BE49-F238E27FC236}">
                <a16:creationId xmlns:a16="http://schemas.microsoft.com/office/drawing/2014/main" id="{F820365E-8BF6-0E2E-590D-9736C050E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3221" y="1992440"/>
            <a:ext cx="3273701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7" descr="WhatsApp Image 2025-01-22 at 12.30.02.jpeg">
            <a:extLst>
              <a:ext uri="{FF2B5EF4-FFF2-40B4-BE49-F238E27FC236}">
                <a16:creationId xmlns:a16="http://schemas.microsoft.com/office/drawing/2014/main" id="{EFF3959B-2AAA-BAB4-6CEC-30746BBF7E9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24248" y="2192913"/>
            <a:ext cx="3114562" cy="4152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7" descr="WhatsApp Image 2025-01-22 at 12.30.01.jpeg">
            <a:extLst>
              <a:ext uri="{FF2B5EF4-FFF2-40B4-BE49-F238E27FC236}">
                <a16:creationId xmlns:a16="http://schemas.microsoft.com/office/drawing/2014/main" id="{C573EE8D-FD07-D1D9-6F78-77301C2377D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8086" y="2716270"/>
            <a:ext cx="4224997" cy="3106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6333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A53BE0-0BFC-53EA-EEAC-300130D33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28" y="2285365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7304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0837" y="673036"/>
            <a:ext cx="10031963" cy="773210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+mn-lt"/>
              </a:rPr>
              <a:t>Цель и задачи развития речи детей раннего возраста средствами театрализованной деятельности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0837" y="1446246"/>
            <a:ext cx="1051560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создать педагогические условия, способствующие развитию речи детей раннего возраста через театрализованную деятельность.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устойчивый интерес к театрально-игровой деятельности;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словарь детей, активизировать его;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диалоговую речь;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желание перевоплощаться в изображаемые образы, используя различные средства выразительности;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проявлению самостоятельности, активности в игре  с игрушками и театральными куклами;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внимание у ребенка, слушать речь взрослого и понимать содержание, действовать в соответствии с ним;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интонационную выразительность речи (эмоциональность);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выдержку, развивать память;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умение с помощью взрослого инсценировать и драматизировать небольшие отрывки из народных сказок;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умственную и речевую активность.</a:t>
            </a:r>
          </a:p>
        </p:txBody>
      </p:sp>
    </p:spTree>
    <p:extLst>
      <p:ext uri="{BB962C8B-B14F-4D97-AF65-F5344CB8AC3E}">
        <p14:creationId xmlns:p14="http://schemas.microsoft.com/office/powerpoint/2010/main" val="1555814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Использование элементов театральной деятельности</a:t>
            </a:r>
          </a:p>
        </p:txBody>
      </p:sp>
      <p:pic>
        <p:nvPicPr>
          <p:cNvPr id="4" name="Содержимое 4" descr="IMG_20250203_112913_675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16370" b="12271"/>
          <a:stretch/>
        </p:blipFill>
        <p:spPr>
          <a:xfrm>
            <a:off x="1071335" y="1577323"/>
            <a:ext cx="3514892" cy="5003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5" descr="WhatsApp Image 2025-02-06 at 09.01.05.jpeg"/>
          <p:cNvPicPr>
            <a:picLocks noChangeAspect="1"/>
          </p:cNvPicPr>
          <p:nvPr/>
        </p:nvPicPr>
        <p:blipFill rotWithShape="1">
          <a:blip r:embed="rId3" cstate="print"/>
          <a:srcRect t="11442" b="8981"/>
          <a:stretch/>
        </p:blipFill>
        <p:spPr>
          <a:xfrm>
            <a:off x="6853233" y="2204973"/>
            <a:ext cx="3514893" cy="4287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8259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Организация развивающей предметно-пространственной среды</a:t>
            </a:r>
          </a:p>
        </p:txBody>
      </p:sp>
      <p:pic>
        <p:nvPicPr>
          <p:cNvPr id="4" name="Содержимое 4" descr="809a230c-2261-402f-abcf-0aa2c6a3cda4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3796" b="12011"/>
          <a:stretch/>
        </p:blipFill>
        <p:spPr>
          <a:xfrm>
            <a:off x="4262536" y="1877299"/>
            <a:ext cx="3643214" cy="4805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2653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Книжный центр</a:t>
            </a:r>
          </a:p>
        </p:txBody>
      </p:sp>
      <p:pic>
        <p:nvPicPr>
          <p:cNvPr id="4" name="Содержимое 4" descr="WhatsApp Image 2025-02-06 at 09.04.42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385821"/>
            <a:ext cx="3185380" cy="5107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Пользователь\Desktop\IMG_20231226_164120_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224" y="1690688"/>
            <a:ext cx="3675326" cy="4900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4312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097694" cy="1325563"/>
          </a:xfrm>
        </p:spPr>
        <p:txBody>
          <a:bodyPr/>
          <a:lstStyle/>
          <a:p>
            <a:pPr algn="ctr"/>
            <a:r>
              <a:rPr lang="ru-RU" dirty="0"/>
              <a:t>Музыкальный центр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8823"/>
          <a:stretch/>
        </p:blipFill>
        <p:spPr>
          <a:xfrm>
            <a:off x="953601" y="1736717"/>
            <a:ext cx="4159241" cy="4504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4" descr="SAM_3048.JPG"/>
          <p:cNvPicPr>
            <a:picLocks noChangeAspect="1"/>
          </p:cNvPicPr>
          <p:nvPr/>
        </p:nvPicPr>
        <p:blipFill rotWithShape="1">
          <a:blip r:embed="rId3" cstate="print"/>
          <a:srcRect r="9884" b="10000"/>
          <a:stretch/>
        </p:blipFill>
        <p:spPr>
          <a:xfrm>
            <a:off x="5461907" y="1736717"/>
            <a:ext cx="6014193" cy="4504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615308" y="366972"/>
            <a:ext cx="2797656" cy="126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Центр театра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6475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 </a:t>
            </a:r>
            <a:r>
              <a:rPr lang="ru-RU" dirty="0" err="1"/>
              <a:t>Мизинчиковый</a:t>
            </a:r>
            <a:r>
              <a:rPr lang="ru-RU" dirty="0"/>
              <a:t> и пальчиковый театры</a:t>
            </a:r>
          </a:p>
        </p:txBody>
      </p:sp>
      <p:pic>
        <p:nvPicPr>
          <p:cNvPr id="4" name="Содержимое 8" descr="SAM_30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54106" y="2159728"/>
            <a:ext cx="4907385" cy="3783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250123_153722_6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9000" y="1690688"/>
            <a:ext cx="3720109" cy="4960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3958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Настольный </a:t>
            </a:r>
            <a:r>
              <a:rPr lang="ru-RU" dirty="0"/>
              <a:t>театр</a:t>
            </a:r>
            <a:br>
              <a:rPr lang="ru-RU" dirty="0"/>
            </a:br>
            <a:r>
              <a:rPr lang="ru-RU" dirty="0"/>
              <a:t>Магнитный театр и театр картинок</a:t>
            </a:r>
            <a:endParaRPr lang="ru-RU" dirty="0"/>
          </a:p>
        </p:txBody>
      </p:sp>
      <p:pic>
        <p:nvPicPr>
          <p:cNvPr id="4" name="Объект 3" descr="IMG_20250123_133405_1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3006" y="1690688"/>
            <a:ext cx="2309778" cy="3079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3" descr="IMG_20250123_131336_9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0735" y="3013789"/>
            <a:ext cx="4695245" cy="3521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6" descr="IMG_20240109_160434_077.jpg"/>
          <p:cNvPicPr>
            <a:picLocks noChangeAspect="1"/>
          </p:cNvPicPr>
          <p:nvPr/>
        </p:nvPicPr>
        <p:blipFill>
          <a:blip r:embed="rId4" cstate="print"/>
          <a:srcRect r="39056" b="37319"/>
          <a:stretch>
            <a:fillRect/>
          </a:stretch>
        </p:blipFill>
        <p:spPr>
          <a:xfrm>
            <a:off x="9764147" y="3775181"/>
            <a:ext cx="2187639" cy="2937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240112_091240_3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68555" y="2258008"/>
            <a:ext cx="2037640" cy="2716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8856808"/>
      </p:ext>
    </p:extLst>
  </p:cSld>
  <p:clrMapOvr>
    <a:masterClrMapping/>
  </p:clrMapOvr>
</p:sld>
</file>

<file path=ppt/theme/theme1.xml><?xml version="1.0" encoding="utf-8"?>
<a:theme xmlns:a="http://schemas.openxmlformats.org/drawingml/2006/main" name="shkola-iskusstv">
  <a:themeElements>
    <a:clrScheme name="Школа искусст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4EFEB"/>
      </a:accent1>
      <a:accent2>
        <a:srgbClr val="FF887A"/>
      </a:accent2>
      <a:accent3>
        <a:srgbClr val="F9BF75"/>
      </a:accent3>
      <a:accent4>
        <a:srgbClr val="46779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shkola-iskusstv</Template>
  <TotalTime>164</TotalTime>
  <Words>314</Words>
  <Application>Microsoft Office PowerPoint</Application>
  <PresentationFormat>Широкоэкранный</PresentationFormat>
  <Paragraphs>52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shkola-iskusstv</vt:lpstr>
      <vt:lpstr>Формирование речевой активности детей раннего возраста через театрализованную деятельность в условиях ДОУ и семьи.</vt:lpstr>
      <vt:lpstr>Презентация PowerPoint</vt:lpstr>
      <vt:lpstr>Цель и задачи развития речи детей раннего возраста средствами театрализованной деятельности </vt:lpstr>
      <vt:lpstr>Использование элементов театральной деятельности</vt:lpstr>
      <vt:lpstr>Организация развивающей предметно-пространственной среды</vt:lpstr>
      <vt:lpstr>Книжный центр</vt:lpstr>
      <vt:lpstr>Музыкальный центр</vt:lpstr>
      <vt:lpstr> Мизинчиковый и пальчиковый театры</vt:lpstr>
      <vt:lpstr>Настольный театр Магнитный театр и театр картинок</vt:lpstr>
      <vt:lpstr>Куклы-топотушки</vt:lpstr>
      <vt:lpstr>Ведущая роль в театральной деятельности принадлежит педагогу</vt:lpstr>
      <vt:lpstr>Упражнения на развитие дыхания</vt:lpstr>
      <vt:lpstr>Игры с музыкальными инструментами</vt:lpstr>
      <vt:lpstr>Читаем сказки и закрепляем в игре</vt:lpstr>
      <vt:lpstr>Игра  «Зеркальный куб»</vt:lpstr>
      <vt:lpstr>Чтение произведений со звукоподражанием с использованием игрушки  (сочетание словесного и наглядного приёма) или Имитационные движения с элементами звукоподражания с похвалой  (сочетание игрового и словесного приёма). </vt:lpstr>
      <vt:lpstr>Подвижные игры. «Зайка серенький»</vt:lpstr>
      <vt:lpstr>Первое  знакомство со сказкой</vt:lpstr>
      <vt:lpstr>Презентация PowerPoint</vt:lpstr>
      <vt:lpstr>Теремок</vt:lpstr>
      <vt:lpstr>Просмотр сказок</vt:lpstr>
      <vt:lpstr>Работа с родителями</vt:lpstr>
      <vt:lpstr>Работа со сказками дома</vt:lpstr>
      <vt:lpstr>Спасибо за внимание</vt:lpstr>
    </vt:vector>
  </TitlesOfParts>
  <Company>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речевой активности детей раннего возраста через театрализованную деятельность в условиях ДОУ и семьи.</dc:title>
  <dc:creator>User</dc:creator>
  <cp:lastModifiedBy>User</cp:lastModifiedBy>
  <cp:revision>12</cp:revision>
  <dcterms:created xsi:type="dcterms:W3CDTF">2025-02-07T09:02:43Z</dcterms:created>
  <dcterms:modified xsi:type="dcterms:W3CDTF">2025-02-26T02:32:54Z</dcterms:modified>
</cp:coreProperties>
</file>